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8" r:id="rId2"/>
    <p:sldId id="256" r:id="rId3"/>
    <p:sldId id="257" r:id="rId4"/>
    <p:sldId id="259" r:id="rId5"/>
    <p:sldId id="260" r:id="rId6"/>
    <p:sldId id="263" r:id="rId7"/>
    <p:sldId id="262" r:id="rId8"/>
  </p:sldIdLst>
  <p:sldSz cx="9906000" cy="6858000" type="A4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4473" autoAdjust="0"/>
  </p:normalViewPr>
  <p:slideViewPr>
    <p:cSldViewPr snapToGrid="0">
      <p:cViewPr varScale="1">
        <p:scale>
          <a:sx n="81" d="100"/>
          <a:sy n="81" d="100"/>
        </p:scale>
        <p:origin x="21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B95911-2D1A-49D5-8117-17FD416239DE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3013"/>
            <a:ext cx="48450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71C4E8-7140-40F6-82F1-133534256F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2549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71C4E8-7140-40F6-82F1-133534256FA9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6733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2358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74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9546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6985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089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0622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2519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549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2910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5354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131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D3BE8-B240-4BD1-8B00-F18E5D7F09F4}" type="datetimeFigureOut">
              <a:rPr lang="ko-KR" altLang="en-US" smtClean="0"/>
              <a:t>2020-11-13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F32C0-6A47-4733-9357-A18F739752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2198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7E13C825-3A85-4711-B125-7FCA7293AE2C}"/>
              </a:ext>
            </a:extLst>
          </p:cNvPr>
          <p:cNvSpPr/>
          <p:nvPr/>
        </p:nvSpPr>
        <p:spPr>
          <a:xfrm>
            <a:off x="-1" y="1933278"/>
            <a:ext cx="9906000" cy="1343522"/>
          </a:xfrm>
          <a:prstGeom prst="rect">
            <a:avLst/>
          </a:prstGeom>
        </p:spPr>
        <p:txBody>
          <a:bodyPr wrap="none" lIns="36000" tIns="36000" rIns="36000" bIns="36000" anchor="ctr">
            <a:noAutofit/>
          </a:bodyPr>
          <a:lstStyle/>
          <a:p>
            <a:pPr lvl="0" algn="ctr" defTabSz="914400" latinLnBrk="1">
              <a:defRPr/>
            </a:pPr>
            <a:r>
              <a:rPr lang="ko-KR" altLang="en-US" sz="44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3A4A6A"/>
                </a:solidFill>
                <a:latin typeface="+mn-ea"/>
              </a:rPr>
              <a:t>창업 아이템</a:t>
            </a:r>
            <a:endParaRPr lang="en-US" altLang="ko-KR" sz="4400" b="1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3A4A6A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7F739D4-280E-47B6-AC76-A2275D8F1148}"/>
              </a:ext>
            </a:extLst>
          </p:cNvPr>
          <p:cNvSpPr/>
          <p:nvPr/>
        </p:nvSpPr>
        <p:spPr>
          <a:xfrm>
            <a:off x="0" y="4125148"/>
            <a:ext cx="9905999" cy="432000"/>
          </a:xfrm>
          <a:prstGeom prst="rect">
            <a:avLst/>
          </a:prstGeom>
          <a:solidFill>
            <a:schemeClr val="bg1"/>
          </a:solidFill>
          <a:ln w="31750">
            <a:noFill/>
          </a:ln>
        </p:spPr>
        <p:txBody>
          <a:bodyPr wrap="none" lIns="36000" tIns="36000" rIns="36000" bIns="36000" anchor="ctr">
            <a:noAutofit/>
          </a:bodyPr>
          <a:lstStyle/>
          <a:p>
            <a:pPr lvl="0" algn="ctr" defTabSz="914400" latinLnBrk="1">
              <a:defRPr/>
            </a:pPr>
            <a:r>
              <a:rPr lang="en-US" altLang="ko-KR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+mn-ea"/>
              </a:rPr>
              <a:t>2020. 11. 16 (</a:t>
            </a:r>
            <a:r>
              <a:rPr lang="ko-KR" altLang="en-US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+mn-ea"/>
              </a:rPr>
              <a:t>월</a:t>
            </a:r>
            <a:r>
              <a:rPr lang="en-US" altLang="ko-KR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+mn-ea"/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7841E6F-050B-42E7-8074-46E0A9BF5A21}"/>
              </a:ext>
            </a:extLst>
          </p:cNvPr>
          <p:cNvSpPr/>
          <p:nvPr/>
        </p:nvSpPr>
        <p:spPr>
          <a:xfrm>
            <a:off x="-1" y="5405497"/>
            <a:ext cx="9906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+mn-ea"/>
              </a:rPr>
              <a:t>회사명</a:t>
            </a:r>
            <a:endParaRPr lang="ko-KR" altLang="en-US" dirty="0"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4880A89-B4BA-4EE5-AE13-803D38657B44}"/>
              </a:ext>
            </a:extLst>
          </p:cNvPr>
          <p:cNvSpPr/>
          <p:nvPr/>
        </p:nvSpPr>
        <p:spPr>
          <a:xfrm>
            <a:off x="90633" y="475209"/>
            <a:ext cx="4384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서울대학교 캠퍼스타운 입주기업 모집 신청</a:t>
            </a:r>
            <a:endParaRPr lang="ko-KR" altLang="en-US" b="1" dirty="0">
              <a:solidFill>
                <a:srgbClr val="FF3300"/>
              </a:solidFill>
              <a:latin typeface="+mn-ea"/>
            </a:endParaRPr>
          </a:p>
        </p:txBody>
      </p:sp>
      <p:sp>
        <p:nvSpPr>
          <p:cNvPr id="11" name="슬라이드 번호 개체 틀 7">
            <a:extLst>
              <a:ext uri="{FF2B5EF4-FFF2-40B4-BE49-F238E27FC236}">
                <a16:creationId xmlns:a16="http://schemas.microsoft.com/office/drawing/2014/main" id="{6BC64403-EA4F-44B5-93B9-6B7F1363D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492872"/>
            <a:ext cx="2278062" cy="365127"/>
          </a:xfrm>
        </p:spPr>
        <p:txBody>
          <a:bodyPr/>
          <a:lstStyle/>
          <a:p>
            <a:fld id="{A3AC65AD-54B1-411F-99C9-CB04E9C68FB9}" type="slidenum">
              <a:rPr lang="ko-KR" altLang="en-US" smtClean="0"/>
              <a:t>1</a:t>
            </a:fld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F08A0B-F261-4D18-8A8D-6F19DB642C32}"/>
              </a:ext>
            </a:extLst>
          </p:cNvPr>
          <p:cNvSpPr txBox="1"/>
          <p:nvPr/>
        </p:nvSpPr>
        <p:spPr>
          <a:xfrm>
            <a:off x="90633" y="167432"/>
            <a:ext cx="15263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서식 변경 가능</a:t>
            </a:r>
          </a:p>
        </p:txBody>
      </p:sp>
    </p:spTree>
    <p:extLst>
      <p:ext uri="{BB962C8B-B14F-4D97-AF65-F5344CB8AC3E}">
        <p14:creationId xmlns:p14="http://schemas.microsoft.com/office/powerpoint/2010/main" val="519691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259B62D-12CF-4A4C-BE9B-5EE017E4C322}"/>
              </a:ext>
            </a:extLst>
          </p:cNvPr>
          <p:cNvSpPr txBox="1"/>
          <p:nvPr/>
        </p:nvSpPr>
        <p:spPr>
          <a:xfrm>
            <a:off x="90633" y="167432"/>
            <a:ext cx="28232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필수 기재사항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 (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서식 변경 가능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)</a:t>
            </a:r>
            <a:endParaRPr lang="ko-KR" altLang="en-US" sz="1400" i="1" dirty="0">
              <a:solidFill>
                <a:srgbClr val="FF0000"/>
              </a:solidFill>
              <a:latin typeface="+mn-ea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8F53E32D-F40F-47BB-9BC1-8B04EAB36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805068"/>
              </p:ext>
            </p:extLst>
          </p:nvPr>
        </p:nvGraphicFramePr>
        <p:xfrm>
          <a:off x="181796" y="1261062"/>
          <a:ext cx="9496459" cy="5341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8864">
                  <a:extLst>
                    <a:ext uri="{9D8B030D-6E8A-4147-A177-3AD203B41FA5}">
                      <a16:colId xmlns:a16="http://schemas.microsoft.com/office/drawing/2014/main" val="859597754"/>
                    </a:ext>
                  </a:extLst>
                </a:gridCol>
                <a:gridCol w="2220685">
                  <a:extLst>
                    <a:ext uri="{9D8B030D-6E8A-4147-A177-3AD203B41FA5}">
                      <a16:colId xmlns:a16="http://schemas.microsoft.com/office/drawing/2014/main" val="3738676090"/>
                    </a:ext>
                  </a:extLst>
                </a:gridCol>
                <a:gridCol w="1438681">
                  <a:extLst>
                    <a:ext uri="{9D8B030D-6E8A-4147-A177-3AD203B41FA5}">
                      <a16:colId xmlns:a16="http://schemas.microsoft.com/office/drawing/2014/main" val="1406199866"/>
                    </a:ext>
                  </a:extLst>
                </a:gridCol>
                <a:gridCol w="1055138">
                  <a:extLst>
                    <a:ext uri="{9D8B030D-6E8A-4147-A177-3AD203B41FA5}">
                      <a16:colId xmlns:a16="http://schemas.microsoft.com/office/drawing/2014/main" val="2948333491"/>
                    </a:ext>
                  </a:extLst>
                </a:gridCol>
                <a:gridCol w="3693091">
                  <a:extLst>
                    <a:ext uri="{9D8B030D-6E8A-4147-A177-3AD203B41FA5}">
                      <a16:colId xmlns:a16="http://schemas.microsoft.com/office/drawing/2014/main" val="2283200599"/>
                    </a:ext>
                  </a:extLst>
                </a:gridCol>
              </a:tblGrid>
              <a:tr h="333851"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주요 정보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dist" latinLnBrk="1"/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8885664"/>
                  </a:ext>
                </a:extLst>
              </a:tr>
              <a:tr h="33385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회 사 명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대표자명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8208580"/>
                  </a:ext>
                </a:extLst>
              </a:tr>
              <a:tr h="33385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창 업 일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0000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00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00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형태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□ 법인    □ 개인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380793"/>
                  </a:ext>
                </a:extLst>
              </a:tr>
              <a:tr h="33385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추천기관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□ 액셀러레이터  □ 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TIPS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운영기관  □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VC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21770"/>
                  </a:ext>
                </a:extLst>
              </a:tr>
              <a:tr h="33385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소속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□ 서울대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</a:t>
                      </a:r>
                      <a:r>
                        <a:rPr lang="ko-KR" altLang="en-US" sz="1400" u="sng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교수</a:t>
                      </a:r>
                      <a:r>
                        <a:rPr lang="en-US" altLang="ko-KR" sz="1400" u="sng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u="sng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재학생</a:t>
                      </a:r>
                      <a:r>
                        <a:rPr lang="en-US" altLang="ko-KR" sz="1400" u="sng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u="sng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졸업생</a:t>
                      </a:r>
                      <a:r>
                        <a:rPr lang="en-US" altLang="ko-KR" sz="1400" u="sng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u="sng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연구원 등 세부사항 기재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□ 그 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9757337"/>
                  </a:ext>
                </a:extLst>
              </a:tr>
              <a:tr h="333851"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주요 성과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110211"/>
                  </a:ext>
                </a:extLst>
              </a:tr>
              <a:tr h="33385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고용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명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대표 포함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지식재산권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예시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특허 출원 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0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건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특허 등록 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0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건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실용신안권 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0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건</a:t>
                      </a:r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9822607"/>
                  </a:ext>
                </a:extLst>
              </a:tr>
              <a:tr h="33385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  생  일  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발  생  금  액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  요  내  용</a:t>
                      </a:r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주  요  내  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1190598"/>
                  </a:ext>
                </a:extLst>
              </a:tr>
              <a:tr h="333851">
                <a:tc rowSpan="2"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매출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2019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주요 거래처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수익모델 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상품매출액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수수료 등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i="1" dirty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주요 거래처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수익모델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상품매출액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수수료 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853669"/>
                  </a:ext>
                </a:extLst>
              </a:tr>
              <a:tr h="333851">
                <a:tc vMerge="1">
                  <a:txBody>
                    <a:bodyPr/>
                    <a:lstStyle/>
                    <a:p>
                      <a:pPr algn="dist" latinLnBrk="1"/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~11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주요 거래처</a:t>
                      </a:r>
                      <a:r>
                        <a:rPr lang="en-US" altLang="ko-KR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수익모델 등</a:t>
                      </a:r>
                      <a:endParaRPr lang="ko-KR" altLang="en-US" sz="1400" b="1" i="1" dirty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주요 거래처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수익모델 등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90069"/>
                  </a:ext>
                </a:extLst>
              </a:tr>
              <a:tr h="333851">
                <a:tc rowSpan="2"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투자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0000-00-00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투자기관명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8999094"/>
                  </a:ext>
                </a:extLst>
              </a:tr>
              <a:tr h="333851">
                <a:tc vMerge="1">
                  <a:txBody>
                    <a:bodyPr/>
                    <a:lstStyle/>
                    <a:p>
                      <a:pPr algn="dist" latinLnBrk="1"/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0000-00-00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투자기관명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7410060"/>
                  </a:ext>
                </a:extLst>
              </a:tr>
              <a:tr h="333851">
                <a:tc rowSpan="4">
                  <a:txBody>
                    <a:bodyPr/>
                    <a:lstStyle/>
                    <a:p>
                      <a:pPr algn="dist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주요성과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0000-00-00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정부지원금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사업명 및 기관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, (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수상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i="1" dirty="0" err="1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대회명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및 상격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7259286"/>
                  </a:ext>
                </a:extLst>
              </a:tr>
              <a:tr h="333851">
                <a:tc vMerge="1">
                  <a:txBody>
                    <a:bodyPr/>
                    <a:lstStyle/>
                    <a:p>
                      <a:pPr algn="dist" latinLnBrk="1"/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0000-00-00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정부지원금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사업명 및 기관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, (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수상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i="1" dirty="0" err="1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대회명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및 상격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3584019"/>
                  </a:ext>
                </a:extLst>
              </a:tr>
              <a:tr h="333851">
                <a:tc vMerge="1">
                  <a:txBody>
                    <a:bodyPr/>
                    <a:lstStyle/>
                    <a:p>
                      <a:pPr algn="dist" latinLnBrk="1"/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0000-00-00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정부지원금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사업명 및 기관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, (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수상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i="1" dirty="0" err="1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대회명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및 상격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7188385"/>
                  </a:ext>
                </a:extLst>
              </a:tr>
              <a:tr h="333851">
                <a:tc vMerge="1">
                  <a:txBody>
                    <a:bodyPr/>
                    <a:lstStyle/>
                    <a:p>
                      <a:pPr algn="dist" latinLnBrk="1"/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0000-00-00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정부지원금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사업명 및 기관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, (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수상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i="1" dirty="0" err="1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대회명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및 상격</a:t>
                      </a:r>
                      <a:r>
                        <a:rPr lang="en-US" altLang="ko-KR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i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11063013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515C8623-D6DA-4726-AAF5-E24B610B599D}"/>
              </a:ext>
            </a:extLst>
          </p:cNvPr>
          <p:cNvSpPr/>
          <p:nvPr/>
        </p:nvSpPr>
        <p:spPr>
          <a:xfrm>
            <a:off x="181796" y="652136"/>
            <a:ext cx="4321175" cy="432000"/>
          </a:xfrm>
          <a:prstGeom prst="rect">
            <a:avLst/>
          </a:prstGeom>
        </p:spPr>
        <p:txBody>
          <a:bodyPr wrap="none" lIns="0" tIns="0" rIns="0" bIns="36000" anchor="b">
            <a:noAutofit/>
          </a:bodyPr>
          <a:lstStyle/>
          <a:p>
            <a:pPr marL="0" marR="0" lvl="0" indent="0" algn="l" defTabSz="4572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+mj-ea"/>
                <a:ea typeface="+mj-ea"/>
              </a:rPr>
              <a:t>신청서</a:t>
            </a:r>
            <a:endParaRPr kumimoji="0" lang="en-US" altLang="ko-KR" sz="2400" i="0" u="none" strike="noStrike" kern="1200" cap="none" spc="-100" normalizeH="0" baseline="0" noProof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673BF66A-3901-4C4A-B155-4EE5A425902F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949646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8A255F29-C649-4735-B62D-C67483902025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958235" cy="0"/>
          </a:xfrm>
          <a:prstGeom prst="line">
            <a:avLst/>
          </a:prstGeom>
          <a:ln w="444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78FAD9CC-0B4D-4017-9A48-713895ABD45F}"/>
              </a:ext>
            </a:extLst>
          </p:cNvPr>
          <p:cNvSpPr txBox="1"/>
          <p:nvPr/>
        </p:nvSpPr>
        <p:spPr>
          <a:xfrm>
            <a:off x="2913842" y="167432"/>
            <a:ext cx="3329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0070C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0070C0"/>
                </a:solidFill>
                <a:latin typeface="+mn-ea"/>
              </a:rPr>
              <a:t>파란색 글씨는 삭제 후 기재해 주세요</a:t>
            </a:r>
          </a:p>
        </p:txBody>
      </p:sp>
    </p:spTree>
    <p:extLst>
      <p:ext uri="{BB962C8B-B14F-4D97-AF65-F5344CB8AC3E}">
        <p14:creationId xmlns:p14="http://schemas.microsoft.com/office/powerpoint/2010/main" val="2561442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4C632559-AA71-4ECE-BBCD-3A75464659DC}"/>
              </a:ext>
            </a:extLst>
          </p:cNvPr>
          <p:cNvSpPr txBox="1"/>
          <p:nvPr/>
        </p:nvSpPr>
        <p:spPr>
          <a:xfrm>
            <a:off x="90633" y="167432"/>
            <a:ext cx="28232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필수 기재사항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 (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서식 변경 가능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)</a:t>
            </a:r>
            <a:endParaRPr lang="ko-KR" altLang="en-US" sz="1400" i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A142ED8-5C62-4C72-8089-8EAF8398CF99}"/>
              </a:ext>
            </a:extLst>
          </p:cNvPr>
          <p:cNvSpPr/>
          <p:nvPr/>
        </p:nvSpPr>
        <p:spPr>
          <a:xfrm>
            <a:off x="181796" y="652136"/>
            <a:ext cx="4321175" cy="432000"/>
          </a:xfrm>
          <a:prstGeom prst="rect">
            <a:avLst/>
          </a:prstGeom>
        </p:spPr>
        <p:txBody>
          <a:bodyPr wrap="none" lIns="0" tIns="0" rIns="0" bIns="36000" anchor="b">
            <a:noAutofit/>
          </a:bodyPr>
          <a:lstStyle/>
          <a:p>
            <a:pPr marL="0" marR="0" lvl="0" indent="0" algn="l" defTabSz="4572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i="0" u="none" strike="noStrike" kern="1200" cap="none" spc="-100" normalizeH="0" baseline="0" noProof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</a:rPr>
              <a:t>사업계획서</a:t>
            </a:r>
            <a:endParaRPr kumimoji="0" lang="en-US" altLang="ko-KR" sz="2400" i="0" u="none" strike="noStrike" kern="1200" cap="none" spc="-100" normalizeH="0" baseline="0" noProof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862FD66E-307A-433E-8961-18C84A775E35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949646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DD74C3B8-148E-404B-BA8D-4498D33B6976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1468874" cy="0"/>
          </a:xfrm>
          <a:prstGeom prst="line">
            <a:avLst/>
          </a:prstGeom>
          <a:ln w="444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5AE7BAE-3D90-4D9B-935A-20B4214BE649}"/>
              </a:ext>
            </a:extLst>
          </p:cNvPr>
          <p:cNvSpPr txBox="1"/>
          <p:nvPr/>
        </p:nvSpPr>
        <p:spPr>
          <a:xfrm>
            <a:off x="2913842" y="167432"/>
            <a:ext cx="3329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0070C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0070C0"/>
                </a:solidFill>
                <a:latin typeface="+mn-ea"/>
              </a:rPr>
              <a:t>파란색 글씨는 삭제 후 기재해 주세요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84EF79-02D9-46AB-A163-6B2BFF1FA7D5}"/>
              </a:ext>
            </a:extLst>
          </p:cNvPr>
          <p:cNvSpPr txBox="1"/>
          <p:nvPr/>
        </p:nvSpPr>
        <p:spPr>
          <a:xfrm>
            <a:off x="2913842" y="466914"/>
            <a:ext cx="68772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spc="-150" dirty="0">
                <a:solidFill>
                  <a:srgbClr val="0070C0"/>
                </a:solidFill>
                <a:latin typeface="+mn-ea"/>
              </a:rPr>
              <a:t>* </a:t>
            </a:r>
            <a:r>
              <a:rPr lang="ko-KR" altLang="en-US" sz="1400" i="1" spc="-150" dirty="0">
                <a:solidFill>
                  <a:srgbClr val="0070C0"/>
                </a:solidFill>
                <a:latin typeface="+mn-ea"/>
              </a:rPr>
              <a:t>평가항목을 고려하여 작성해 주시기 바랍니다</a:t>
            </a:r>
            <a:r>
              <a:rPr lang="en-US" altLang="ko-KR" sz="1400" i="1" spc="-150" dirty="0">
                <a:solidFill>
                  <a:srgbClr val="0070C0"/>
                </a:solidFill>
                <a:latin typeface="+mn-ea"/>
              </a:rPr>
              <a:t>. (</a:t>
            </a:r>
            <a:r>
              <a:rPr lang="ko-KR" altLang="en-US" sz="1400" i="1" spc="-150" dirty="0">
                <a:solidFill>
                  <a:srgbClr val="0070C0"/>
                </a:solidFill>
                <a:latin typeface="+mn-ea"/>
              </a:rPr>
              <a:t>창업아이템</a:t>
            </a:r>
            <a:r>
              <a:rPr lang="en-US" altLang="ko-KR" sz="1400" i="1" spc="-150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sz="1400" i="1" spc="-150" dirty="0">
                <a:solidFill>
                  <a:srgbClr val="0070C0"/>
                </a:solidFill>
                <a:latin typeface="+mn-ea"/>
              </a:rPr>
              <a:t>성장가능성</a:t>
            </a:r>
            <a:r>
              <a:rPr lang="en-US" altLang="ko-KR" sz="1400" i="1" spc="-150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sz="1400" i="1" spc="-150" dirty="0">
                <a:solidFill>
                  <a:srgbClr val="0070C0"/>
                </a:solidFill>
                <a:latin typeface="+mn-ea"/>
              </a:rPr>
              <a:t>실현가능성</a:t>
            </a:r>
            <a:r>
              <a:rPr lang="en-US" altLang="ko-KR" sz="1400" i="1" spc="-150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sz="1400" i="1" spc="-150" dirty="0">
                <a:solidFill>
                  <a:srgbClr val="0070C0"/>
                </a:solidFill>
                <a:latin typeface="+mn-ea"/>
              </a:rPr>
              <a:t>기업역량</a:t>
            </a:r>
            <a:r>
              <a:rPr lang="en-US" altLang="ko-KR" sz="1400" i="1" spc="-150" dirty="0">
                <a:solidFill>
                  <a:srgbClr val="0070C0"/>
                </a:solidFill>
                <a:latin typeface="+mn-ea"/>
              </a:rPr>
              <a:t>)</a:t>
            </a:r>
            <a:endParaRPr lang="ko-KR" altLang="en-US" sz="1400" i="1" spc="-150" dirty="0">
              <a:solidFill>
                <a:srgbClr val="0070C0"/>
              </a:solidFill>
              <a:latin typeface="+mn-ea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0196AFF-4FFE-4CE9-B162-85EF218C28C4}"/>
              </a:ext>
            </a:extLst>
          </p:cNvPr>
          <p:cNvSpPr/>
          <p:nvPr/>
        </p:nvSpPr>
        <p:spPr>
          <a:xfrm>
            <a:off x="181796" y="1532133"/>
            <a:ext cx="9670507" cy="462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[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창업아이템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]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개발동기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제품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·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서비스의 필요성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창업아이템의 핵심 기능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/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차별성 등 소개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  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88CE50-6104-476E-88F8-588F2C7E6000}"/>
              </a:ext>
            </a:extLst>
          </p:cNvPr>
          <p:cNvSpPr txBox="1"/>
          <p:nvPr/>
        </p:nvSpPr>
        <p:spPr>
          <a:xfrm>
            <a:off x="2913842" y="766396"/>
            <a:ext cx="60628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0070C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0070C0"/>
                </a:solidFill>
                <a:latin typeface="+mn-ea"/>
              </a:rPr>
              <a:t>본 파일은 서류평가와 발표평가 자료로 사용됩니다</a:t>
            </a:r>
            <a:r>
              <a:rPr lang="en-US" altLang="ko-KR" sz="1400" i="1" dirty="0">
                <a:solidFill>
                  <a:srgbClr val="0070C0"/>
                </a:solidFill>
                <a:latin typeface="+mn-ea"/>
              </a:rPr>
              <a:t>. (</a:t>
            </a:r>
            <a:r>
              <a:rPr lang="ko-KR" altLang="en-US" sz="1400" i="1" dirty="0">
                <a:solidFill>
                  <a:srgbClr val="0070C0"/>
                </a:solidFill>
                <a:latin typeface="+mn-ea"/>
              </a:rPr>
              <a:t>신청 후 수정 불가</a:t>
            </a:r>
            <a:r>
              <a:rPr lang="en-US" altLang="ko-KR" sz="1400" i="1" dirty="0">
                <a:solidFill>
                  <a:srgbClr val="0070C0"/>
                </a:solidFill>
                <a:latin typeface="+mn-ea"/>
              </a:rPr>
              <a:t>)</a:t>
            </a:r>
            <a:endParaRPr lang="ko-KR" altLang="en-US" sz="1400" i="1" dirty="0">
              <a:solidFill>
                <a:srgbClr val="0070C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71839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9CE5B0A-57B5-4D81-8704-CC226677CE8A}"/>
              </a:ext>
            </a:extLst>
          </p:cNvPr>
          <p:cNvSpPr txBox="1"/>
          <p:nvPr/>
        </p:nvSpPr>
        <p:spPr>
          <a:xfrm>
            <a:off x="90633" y="1546253"/>
            <a:ext cx="8847294" cy="454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[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성장가능성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]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국내외 진입 시장 현황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수익모델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판매 전략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주요 성과 및 달성 목표 등</a:t>
            </a:r>
            <a:endParaRPr lang="en-US" altLang="ko-KR" i="1" dirty="0">
              <a:solidFill>
                <a:srgbClr val="0070C0"/>
              </a:solidFill>
              <a:latin typeface="+mn-e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632559-AA71-4ECE-BBCD-3A75464659DC}"/>
              </a:ext>
            </a:extLst>
          </p:cNvPr>
          <p:cNvSpPr txBox="1"/>
          <p:nvPr/>
        </p:nvSpPr>
        <p:spPr>
          <a:xfrm>
            <a:off x="90633" y="167432"/>
            <a:ext cx="28232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필수 기재사항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 (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서식 변경 가능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)</a:t>
            </a:r>
            <a:endParaRPr lang="ko-KR" altLang="en-US" sz="1400" i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A142ED8-5C62-4C72-8089-8EAF8398CF99}"/>
              </a:ext>
            </a:extLst>
          </p:cNvPr>
          <p:cNvSpPr/>
          <p:nvPr/>
        </p:nvSpPr>
        <p:spPr>
          <a:xfrm>
            <a:off x="181796" y="652136"/>
            <a:ext cx="4321175" cy="432000"/>
          </a:xfrm>
          <a:prstGeom prst="rect">
            <a:avLst/>
          </a:prstGeom>
        </p:spPr>
        <p:txBody>
          <a:bodyPr wrap="none" lIns="0" tIns="0" rIns="0" bIns="36000" anchor="b">
            <a:noAutofit/>
          </a:bodyPr>
          <a:lstStyle/>
          <a:p>
            <a:pPr marL="0" marR="0" lvl="0" indent="0" algn="l" defTabSz="4572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i="0" u="none" strike="noStrike" kern="1200" cap="none" spc="-100" normalizeH="0" baseline="0" noProof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</a:rPr>
              <a:t>사업계획서</a:t>
            </a:r>
            <a:endParaRPr kumimoji="0" lang="en-US" altLang="ko-KR" sz="2400" i="0" u="none" strike="noStrike" kern="1200" cap="none" spc="-100" normalizeH="0" baseline="0" noProof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862FD66E-307A-433E-8961-18C84A775E35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949646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DD74C3B8-148E-404B-BA8D-4498D33B6976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1468874" cy="0"/>
          </a:xfrm>
          <a:prstGeom prst="line">
            <a:avLst/>
          </a:prstGeom>
          <a:ln w="444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5AE7BAE-3D90-4D9B-935A-20B4214BE649}"/>
              </a:ext>
            </a:extLst>
          </p:cNvPr>
          <p:cNvSpPr txBox="1"/>
          <p:nvPr/>
        </p:nvSpPr>
        <p:spPr>
          <a:xfrm>
            <a:off x="2913842" y="167432"/>
            <a:ext cx="3329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0070C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0070C0"/>
                </a:solidFill>
                <a:latin typeface="+mn-ea"/>
              </a:rPr>
              <a:t>파란색 글씨는 삭제 후 기재해 주세요</a:t>
            </a:r>
          </a:p>
        </p:txBody>
      </p:sp>
    </p:spTree>
    <p:extLst>
      <p:ext uri="{BB962C8B-B14F-4D97-AF65-F5344CB8AC3E}">
        <p14:creationId xmlns:p14="http://schemas.microsoft.com/office/powerpoint/2010/main" val="3833147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9CE5B0A-57B5-4D81-8704-CC226677CE8A}"/>
              </a:ext>
            </a:extLst>
          </p:cNvPr>
          <p:cNvSpPr txBox="1"/>
          <p:nvPr/>
        </p:nvSpPr>
        <p:spPr>
          <a:xfrm>
            <a:off x="181796" y="1546258"/>
            <a:ext cx="8303876" cy="454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[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실현가능성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]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글로벌 시장 진입 전략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제품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·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서비스 개발 현황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세부 사업 계획 등</a:t>
            </a:r>
            <a:endParaRPr lang="en-US" altLang="ko-KR" i="1" dirty="0">
              <a:solidFill>
                <a:srgbClr val="0070C0"/>
              </a:solidFill>
              <a:latin typeface="+mn-e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632559-AA71-4ECE-BBCD-3A75464659DC}"/>
              </a:ext>
            </a:extLst>
          </p:cNvPr>
          <p:cNvSpPr txBox="1"/>
          <p:nvPr/>
        </p:nvSpPr>
        <p:spPr>
          <a:xfrm>
            <a:off x="90633" y="167432"/>
            <a:ext cx="28232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필수 기재사항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 (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서식 변경 가능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)</a:t>
            </a:r>
            <a:endParaRPr lang="ko-KR" altLang="en-US" sz="1400" i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A142ED8-5C62-4C72-8089-8EAF8398CF99}"/>
              </a:ext>
            </a:extLst>
          </p:cNvPr>
          <p:cNvSpPr/>
          <p:nvPr/>
        </p:nvSpPr>
        <p:spPr>
          <a:xfrm>
            <a:off x="181796" y="652136"/>
            <a:ext cx="4321175" cy="432000"/>
          </a:xfrm>
          <a:prstGeom prst="rect">
            <a:avLst/>
          </a:prstGeom>
        </p:spPr>
        <p:txBody>
          <a:bodyPr wrap="none" lIns="0" tIns="0" rIns="0" bIns="36000" anchor="b">
            <a:noAutofit/>
          </a:bodyPr>
          <a:lstStyle/>
          <a:p>
            <a:pPr marL="0" marR="0" lvl="0" indent="0" algn="l" defTabSz="4572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i="0" u="none" strike="noStrike" kern="1200" cap="none" spc="-100" normalizeH="0" baseline="0" noProof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</a:rPr>
              <a:t>사업계획서</a:t>
            </a:r>
            <a:endParaRPr kumimoji="0" lang="en-US" altLang="ko-KR" sz="2400" i="0" u="none" strike="noStrike" kern="1200" cap="none" spc="-100" normalizeH="0" baseline="0" noProof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862FD66E-307A-433E-8961-18C84A775E35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949646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DD74C3B8-148E-404B-BA8D-4498D33B6976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1468874" cy="0"/>
          </a:xfrm>
          <a:prstGeom prst="line">
            <a:avLst/>
          </a:prstGeom>
          <a:ln w="444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5AE7BAE-3D90-4D9B-935A-20B4214BE649}"/>
              </a:ext>
            </a:extLst>
          </p:cNvPr>
          <p:cNvSpPr txBox="1"/>
          <p:nvPr/>
        </p:nvSpPr>
        <p:spPr>
          <a:xfrm>
            <a:off x="2913842" y="167432"/>
            <a:ext cx="3329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0070C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0070C0"/>
                </a:solidFill>
                <a:latin typeface="+mn-ea"/>
              </a:rPr>
              <a:t>파란색 글씨는 삭제 후 기재해 주세요</a:t>
            </a:r>
          </a:p>
        </p:txBody>
      </p:sp>
    </p:spTree>
    <p:extLst>
      <p:ext uri="{BB962C8B-B14F-4D97-AF65-F5344CB8AC3E}">
        <p14:creationId xmlns:p14="http://schemas.microsoft.com/office/powerpoint/2010/main" val="770331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9CE5B0A-57B5-4D81-8704-CC226677CE8A}"/>
              </a:ext>
            </a:extLst>
          </p:cNvPr>
          <p:cNvSpPr txBox="1"/>
          <p:nvPr/>
        </p:nvSpPr>
        <p:spPr>
          <a:xfrm>
            <a:off x="181796" y="1546258"/>
            <a:ext cx="4873450" cy="454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[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기업역량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]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대표자 및 팀원 구성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핵심 역량 등</a:t>
            </a:r>
            <a:endParaRPr lang="en-US" altLang="ko-KR" i="1" dirty="0">
              <a:solidFill>
                <a:srgbClr val="0070C0"/>
              </a:solidFill>
              <a:latin typeface="+mn-e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632559-AA71-4ECE-BBCD-3A75464659DC}"/>
              </a:ext>
            </a:extLst>
          </p:cNvPr>
          <p:cNvSpPr txBox="1"/>
          <p:nvPr/>
        </p:nvSpPr>
        <p:spPr>
          <a:xfrm>
            <a:off x="90633" y="167432"/>
            <a:ext cx="28232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필수 기재사항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 (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서식 변경 가능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)</a:t>
            </a:r>
            <a:endParaRPr lang="ko-KR" altLang="en-US" sz="1400" i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A142ED8-5C62-4C72-8089-8EAF8398CF99}"/>
              </a:ext>
            </a:extLst>
          </p:cNvPr>
          <p:cNvSpPr/>
          <p:nvPr/>
        </p:nvSpPr>
        <p:spPr>
          <a:xfrm>
            <a:off x="181796" y="652136"/>
            <a:ext cx="4321175" cy="432000"/>
          </a:xfrm>
          <a:prstGeom prst="rect">
            <a:avLst/>
          </a:prstGeom>
        </p:spPr>
        <p:txBody>
          <a:bodyPr wrap="none" lIns="0" tIns="0" rIns="0" bIns="36000" anchor="b">
            <a:noAutofit/>
          </a:bodyPr>
          <a:lstStyle/>
          <a:p>
            <a:pPr marL="0" marR="0" lvl="0" indent="0" algn="l" defTabSz="4572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i="0" u="none" strike="noStrike" kern="1200" cap="none" spc="-100" normalizeH="0" baseline="0" noProof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</a:rPr>
              <a:t>사업계획서</a:t>
            </a:r>
            <a:endParaRPr kumimoji="0" lang="en-US" altLang="ko-KR" sz="2400" i="0" u="none" strike="noStrike" kern="1200" cap="none" spc="-100" normalizeH="0" baseline="0" noProof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862FD66E-307A-433E-8961-18C84A775E35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949646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DD74C3B8-148E-404B-BA8D-4498D33B6976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1468874" cy="0"/>
          </a:xfrm>
          <a:prstGeom prst="line">
            <a:avLst/>
          </a:prstGeom>
          <a:ln w="444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5AE7BAE-3D90-4D9B-935A-20B4214BE649}"/>
              </a:ext>
            </a:extLst>
          </p:cNvPr>
          <p:cNvSpPr txBox="1"/>
          <p:nvPr/>
        </p:nvSpPr>
        <p:spPr>
          <a:xfrm>
            <a:off x="2913842" y="167432"/>
            <a:ext cx="3329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0070C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0070C0"/>
                </a:solidFill>
                <a:latin typeface="+mn-ea"/>
              </a:rPr>
              <a:t>파란색 글씨는 삭제 후 기재해 주세요</a:t>
            </a:r>
          </a:p>
        </p:txBody>
      </p:sp>
    </p:spTree>
    <p:extLst>
      <p:ext uri="{BB962C8B-B14F-4D97-AF65-F5344CB8AC3E}">
        <p14:creationId xmlns:p14="http://schemas.microsoft.com/office/powerpoint/2010/main" val="3078532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9CE5B0A-57B5-4D81-8704-CC226677CE8A}"/>
              </a:ext>
            </a:extLst>
          </p:cNvPr>
          <p:cNvSpPr txBox="1"/>
          <p:nvPr/>
        </p:nvSpPr>
        <p:spPr>
          <a:xfrm>
            <a:off x="90633" y="1435418"/>
            <a:ext cx="9534983" cy="8697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*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평가항목 외 아이템 설명을 위한 추가자료를 자유롭게 기재 가능합니다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. (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분량 제한 없음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* 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부록 페이지는 발표평가 시간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(10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분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)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 내에서는 제외됩니다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. (</a:t>
            </a:r>
            <a:r>
              <a:rPr lang="ko-KR" altLang="en-US" i="1" dirty="0">
                <a:solidFill>
                  <a:srgbClr val="0070C0"/>
                </a:solidFill>
                <a:latin typeface="+mn-ea"/>
              </a:rPr>
              <a:t>질의응답 시 사용 가능</a:t>
            </a:r>
            <a:r>
              <a:rPr lang="en-US" altLang="ko-KR" i="1" dirty="0">
                <a:solidFill>
                  <a:srgbClr val="0070C0"/>
                </a:solidFill>
                <a:latin typeface="+mn-ea"/>
              </a:rPr>
              <a:t>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632559-AA71-4ECE-BBCD-3A75464659DC}"/>
              </a:ext>
            </a:extLst>
          </p:cNvPr>
          <p:cNvSpPr txBox="1"/>
          <p:nvPr/>
        </p:nvSpPr>
        <p:spPr>
          <a:xfrm>
            <a:off x="90633" y="167432"/>
            <a:ext cx="28232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필수 기재사항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 (</a:t>
            </a:r>
            <a:r>
              <a:rPr lang="ko-KR" altLang="en-US" sz="1400" i="1" dirty="0">
                <a:solidFill>
                  <a:srgbClr val="FF0000"/>
                </a:solidFill>
                <a:latin typeface="+mn-ea"/>
              </a:rPr>
              <a:t>서식 변경 가능</a:t>
            </a:r>
            <a:r>
              <a:rPr lang="en-US" altLang="ko-KR" sz="1400" i="1" dirty="0">
                <a:solidFill>
                  <a:srgbClr val="FF0000"/>
                </a:solidFill>
                <a:latin typeface="+mn-ea"/>
              </a:rPr>
              <a:t>)</a:t>
            </a:r>
            <a:endParaRPr lang="ko-KR" altLang="en-US" sz="1400" i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A142ED8-5C62-4C72-8089-8EAF8398CF99}"/>
              </a:ext>
            </a:extLst>
          </p:cNvPr>
          <p:cNvSpPr/>
          <p:nvPr/>
        </p:nvSpPr>
        <p:spPr>
          <a:xfrm>
            <a:off x="181797" y="652136"/>
            <a:ext cx="1468874" cy="431998"/>
          </a:xfrm>
          <a:prstGeom prst="rect">
            <a:avLst/>
          </a:prstGeom>
        </p:spPr>
        <p:txBody>
          <a:bodyPr wrap="none" lIns="0" tIns="0" rIns="0" bIns="36000" anchor="b">
            <a:noAutofit/>
          </a:bodyPr>
          <a:lstStyle/>
          <a:p>
            <a:pPr marL="0" marR="0" lvl="0" indent="0" algn="l" defTabSz="4572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i="0" u="none" strike="noStrike" kern="1200" cap="none" spc="-100" normalizeH="0" baseline="0" noProof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</a:rPr>
              <a:t>부록</a:t>
            </a:r>
            <a:endParaRPr kumimoji="0" lang="en-US" altLang="ko-KR" sz="2400" i="0" u="none" strike="noStrike" kern="1200" cap="none" spc="-100" normalizeH="0" baseline="0" noProof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862FD66E-307A-433E-8961-18C84A775E35}"/>
              </a:ext>
            </a:extLst>
          </p:cNvPr>
          <p:cNvCxnSpPr>
            <a:cxnSpLocks/>
          </p:cNvCxnSpPr>
          <p:nvPr/>
        </p:nvCxnSpPr>
        <p:spPr>
          <a:xfrm>
            <a:off x="181796" y="1084138"/>
            <a:ext cx="949646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DD74C3B8-148E-404B-BA8D-4498D33B6976}"/>
              </a:ext>
            </a:extLst>
          </p:cNvPr>
          <p:cNvCxnSpPr>
            <a:cxnSpLocks/>
            <a:endCxn id="12" idx="2"/>
          </p:cNvCxnSpPr>
          <p:nvPr/>
        </p:nvCxnSpPr>
        <p:spPr>
          <a:xfrm flipV="1">
            <a:off x="181796" y="1084134"/>
            <a:ext cx="734438" cy="4"/>
          </a:xfrm>
          <a:prstGeom prst="line">
            <a:avLst/>
          </a:prstGeom>
          <a:ln w="444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5AE7BAE-3D90-4D9B-935A-20B4214BE649}"/>
              </a:ext>
            </a:extLst>
          </p:cNvPr>
          <p:cNvSpPr txBox="1"/>
          <p:nvPr/>
        </p:nvSpPr>
        <p:spPr>
          <a:xfrm>
            <a:off x="2913842" y="167432"/>
            <a:ext cx="3329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solidFill>
                  <a:srgbClr val="0070C0"/>
                </a:solidFill>
                <a:latin typeface="+mn-ea"/>
              </a:rPr>
              <a:t>* </a:t>
            </a:r>
            <a:r>
              <a:rPr lang="ko-KR" altLang="en-US" sz="1400" i="1" dirty="0">
                <a:solidFill>
                  <a:srgbClr val="0070C0"/>
                </a:solidFill>
                <a:latin typeface="+mn-ea"/>
              </a:rPr>
              <a:t>파란색 글씨는 삭제 후 기재해 주세요</a:t>
            </a:r>
          </a:p>
        </p:txBody>
      </p:sp>
    </p:spTree>
    <p:extLst>
      <p:ext uri="{BB962C8B-B14F-4D97-AF65-F5344CB8AC3E}">
        <p14:creationId xmlns:p14="http://schemas.microsoft.com/office/powerpoint/2010/main" val="31002076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237</TotalTime>
  <Words>434</Words>
  <Application>Microsoft Office PowerPoint</Application>
  <PresentationFormat>A4 용지(210x297mm)</PresentationFormat>
  <Paragraphs>81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m28741</dc:creator>
  <cp:lastModifiedBy>m28741</cp:lastModifiedBy>
  <cp:revision>21</cp:revision>
  <cp:lastPrinted>2020-11-13T01:51:01Z</cp:lastPrinted>
  <dcterms:created xsi:type="dcterms:W3CDTF">2020-11-12T01:49:51Z</dcterms:created>
  <dcterms:modified xsi:type="dcterms:W3CDTF">2020-11-13T08:53:44Z</dcterms:modified>
</cp:coreProperties>
</file>